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5" r:id="rId7"/>
    <p:sldId id="275" r:id="rId8"/>
    <p:sldId id="284" r:id="rId9"/>
    <p:sldId id="272" r:id="rId10"/>
    <p:sldId id="260" r:id="rId11"/>
    <p:sldId id="278" r:id="rId12"/>
    <p:sldId id="287" r:id="rId13"/>
    <p:sldId id="273" r:id="rId14"/>
    <p:sldId id="266" r:id="rId15"/>
    <p:sldId id="288" r:id="rId16"/>
    <p:sldId id="283" r:id="rId17"/>
    <p:sldId id="277" r:id="rId18"/>
    <p:sldId id="276" r:id="rId19"/>
    <p:sldId id="279" r:id="rId20"/>
    <p:sldId id="281" r:id="rId21"/>
    <p:sldId id="289" r:id="rId22"/>
    <p:sldId id="290" r:id="rId23"/>
    <p:sldId id="291" r:id="rId24"/>
    <p:sldId id="292" r:id="rId25"/>
    <p:sldId id="293" r:id="rId26"/>
    <p:sldId id="282" r:id="rId27"/>
    <p:sldId id="274" r:id="rId28"/>
    <p:sldId id="285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ram Boppana" initials="SB" lastIdx="4" clrIdx="0">
    <p:extLst>
      <p:ext uri="{19B8F6BF-5375-455C-9EA6-DF929625EA0E}">
        <p15:presenceInfo xmlns:p15="http://schemas.microsoft.com/office/powerpoint/2012/main" userId="cbfb1e5526f756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31T11:41:45.776" idx="4">
    <p:pos x="10" y="10"/>
    <p:text>Rewrite this slide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31T11:41:11.155" idx="3">
    <p:pos x="10" y="10"/>
    <p:text>Embed a video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31T11:40:46.895" idx="2">
    <p:pos x="10" y="10"/>
    <p:text>Add a picture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31T11:40:25.642" idx="1">
    <p:pos x="10" y="10"/>
    <p:text>Move slide 7 fig to here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5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1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6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0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1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6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6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8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5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EA8AD-C50B-4638-A142-D8A4D612BD5D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4C860-133D-4464-97D8-6079F805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parkfun.com/products/9836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VgKu6v80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learn.sparkfun.com/tutorials/i2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free-download" TargetMode="External"/><Relationship Id="rId2" Type="http://schemas.openxmlformats.org/officeDocument/2006/relationships/hyperlink" Target="https://github.com/boppana113/Worksh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thinkbox.case.edu/equipment/pcbrouter" TargetMode="External"/><Relationship Id="rId2" Type="http://schemas.openxmlformats.org/officeDocument/2006/relationships/hyperlink" Target="https://oshpark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EAGLE" TargetMode="External"/><Relationship Id="rId2" Type="http://schemas.openxmlformats.org/officeDocument/2006/relationships/hyperlink" Target="http://eagle.autodesk.com/eagle/document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rkfun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smtClean="0"/>
              <a:t>Printed Circuit Board Design on </a:t>
            </a:r>
            <a:r>
              <a:rPr lang="en-US" smtClean="0"/>
              <a:t>AutoDesk Eagle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By: Sriram Boppana</a:t>
            </a:r>
            <a:endParaRPr lang="en-US" dirty="0"/>
          </a:p>
          <a:p>
            <a:r>
              <a:rPr lang="en-US" dirty="0" smtClean="0"/>
              <a:t>How to think[Box]!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Example PCB Design: IntelliSleeve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1098"/>
            <a:ext cx="6881515" cy="3799321"/>
          </a:xfrm>
          <a:prstGeom prst="rect">
            <a:avLst/>
          </a:prstGeom>
        </p:spPr>
      </p:pic>
      <p:pic>
        <p:nvPicPr>
          <p:cNvPr id="1026" name="Picture 2" descr="Image result for intellislee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393" y="1978385"/>
            <a:ext cx="3690912" cy="379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88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Schematic: IntelliSleeve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73" y="1570813"/>
            <a:ext cx="10340253" cy="48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3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Example PCB Design: NRF52 SoC with Bluetooth Antenna Breakout</a:t>
            </a:r>
            <a:endParaRPr lang="en-US" b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638" y="1825625"/>
            <a:ext cx="7476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Stuff I need to get started</a:t>
            </a:r>
            <a:endParaRPr lang="en-US" b="1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25056"/>
            <a:r>
              <a:rPr lang="en-US" altLang="en-US" dirty="0" smtClean="0"/>
              <a:t>A Plan</a:t>
            </a:r>
          </a:p>
          <a:p>
            <a:pPr marL="937584" lvl="1"/>
            <a:r>
              <a:rPr lang="en-US" altLang="en-US" dirty="0" smtClean="0"/>
              <a:t>Component Selection</a:t>
            </a:r>
          </a:p>
          <a:p>
            <a:pPr marL="937584" lvl="1"/>
            <a:r>
              <a:rPr lang="en-US" altLang="en-US" dirty="0" smtClean="0"/>
              <a:t>Connections and Testing Considerations</a:t>
            </a:r>
          </a:p>
          <a:p>
            <a:pPr marL="937584" lvl="1"/>
            <a:r>
              <a:rPr lang="en-US" altLang="en-US" dirty="0" smtClean="0"/>
              <a:t>Power and Performance Considerations</a:t>
            </a:r>
          </a:p>
          <a:p>
            <a:pPr marL="625056"/>
            <a:r>
              <a:rPr lang="en-US" altLang="en-US" dirty="0" smtClean="0"/>
              <a:t>A New Project</a:t>
            </a:r>
            <a:endParaRPr lang="en-US" altLang="en-US" dirty="0"/>
          </a:p>
          <a:p>
            <a:pPr marL="625056"/>
            <a:r>
              <a:rPr lang="en-US" altLang="en-US" dirty="0" smtClean="0"/>
              <a:t>Access to the library and components you need</a:t>
            </a:r>
          </a:p>
        </p:txBody>
      </p:sp>
    </p:spTree>
    <p:extLst>
      <p:ext uri="{BB962C8B-B14F-4D97-AF65-F5344CB8AC3E}">
        <p14:creationId xmlns:p14="http://schemas.microsoft.com/office/powerpoint/2010/main" val="29396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Design an Accelerometer Breakout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1818" cy="4351338"/>
          </a:xfrm>
        </p:spPr>
        <p:txBody>
          <a:bodyPr/>
          <a:lstStyle/>
          <a:p>
            <a:r>
              <a:rPr lang="en-US" dirty="0" smtClean="0"/>
              <a:t>For this workshop, you will design an ADXL345 accelerometer breakout board. </a:t>
            </a:r>
          </a:p>
          <a:p>
            <a:pPr lvl="1"/>
            <a:r>
              <a:rPr lang="en-US" dirty="0" smtClean="0"/>
              <a:t>3 axis accelerometer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www.sparkfun.com/products/9836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964" y="1387620"/>
            <a:ext cx="4890655" cy="39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4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does an accelerometer work?</a:t>
            </a:r>
            <a:endParaRPr lang="en-US" dirty="0"/>
          </a:p>
        </p:txBody>
      </p:sp>
      <p:pic>
        <p:nvPicPr>
          <p:cNvPr id="4" name="KZVgKu6v808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7128" y="1640031"/>
            <a:ext cx="9053945" cy="50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How does ADXL 345 send acceleration data?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925291" cy="4351338"/>
          </a:xfrm>
        </p:spPr>
        <p:txBody>
          <a:bodyPr/>
          <a:lstStyle/>
          <a:p>
            <a:r>
              <a:rPr lang="en-US" dirty="0" smtClean="0"/>
              <a:t>ADXL organizes the data using the I</a:t>
            </a:r>
            <a:r>
              <a:rPr lang="en-US" baseline="30000" dirty="0" smtClean="0"/>
              <a:t>2</a:t>
            </a:r>
            <a:r>
              <a:rPr lang="en-US" dirty="0" smtClean="0"/>
              <a:t>C communication protocol 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learn.sparkfun.com/tutorials/i2c</a:t>
            </a:r>
            <a:endParaRPr lang="en-US" dirty="0"/>
          </a:p>
          <a:p>
            <a:r>
              <a:rPr lang="en-US" dirty="0" smtClean="0"/>
              <a:t>The Arduino decodes the data from I</a:t>
            </a:r>
            <a:r>
              <a:rPr lang="en-US" baseline="30000" dirty="0" smtClean="0"/>
              <a:t>2</a:t>
            </a:r>
            <a:r>
              <a:rPr lang="en-US" dirty="0" smtClean="0"/>
              <a:t>C which the user can read</a:t>
            </a:r>
            <a:endParaRPr lang="en-US" dirty="0"/>
          </a:p>
        </p:txBody>
      </p:sp>
      <p:pic>
        <p:nvPicPr>
          <p:cNvPr id="1026" name="Picture 2" descr="Image result for adxl345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66" y="1690688"/>
            <a:ext cx="52578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68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Add Libraries to Eagle</a:t>
            </a:r>
            <a:endParaRPr lang="en-US" b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In the control panel, click on options &gt; directories</a:t>
            </a:r>
          </a:p>
          <a:p>
            <a:pPr marL="514350" indent="-514350">
              <a:buAutoNum type="arabicParenR"/>
            </a:pPr>
            <a:r>
              <a:rPr lang="en-US" dirty="0" smtClean="0"/>
              <a:t>In the new window, click on libraries, then click browse</a:t>
            </a:r>
          </a:p>
          <a:p>
            <a:pPr marL="514350" indent="-514350">
              <a:buAutoNum type="arabicParenR"/>
            </a:pPr>
            <a:r>
              <a:rPr lang="en-US" dirty="0" smtClean="0"/>
              <a:t>In the extracted zip file from slide 2, click on the </a:t>
            </a:r>
            <a:r>
              <a:rPr lang="en-US" b="1" dirty="0" smtClean="0"/>
              <a:t>folder</a:t>
            </a:r>
            <a:r>
              <a:rPr lang="en-US" dirty="0" smtClean="0"/>
              <a:t> labelled “libraries” under workshops-master-&gt;eagle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0649" y="1825625"/>
            <a:ext cx="5124702" cy="4351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56218" y="6241473"/>
            <a:ext cx="471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obtained from Sparkfun.com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1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>
          <a:xfrm>
            <a:off x="733722" y="527718"/>
            <a:ext cx="10392623" cy="848320"/>
          </a:xfrm>
        </p:spPr>
        <p:txBody>
          <a:bodyPr/>
          <a:lstStyle/>
          <a:p>
            <a:pPr algn="ctr" eaLnBrk="1" hangingPunct="1"/>
            <a:r>
              <a:rPr lang="en-US" altLang="en-US" b="1" dirty="0" smtClean="0"/>
              <a:t>Component Terminology</a:t>
            </a:r>
          </a:p>
        </p:txBody>
      </p:sp>
      <p:pic>
        <p:nvPicPr>
          <p:cNvPr id="32774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8" y="2568287"/>
            <a:ext cx="875109" cy="937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ctangle 6"/>
          <p:cNvSpPr>
            <a:spLocks/>
          </p:cNvSpPr>
          <p:nvPr/>
        </p:nvSpPr>
        <p:spPr bwMode="auto">
          <a:xfrm>
            <a:off x="752793" y="3939006"/>
            <a:ext cx="314189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687" dirty="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DIP</a:t>
            </a:r>
          </a:p>
        </p:txBody>
      </p:sp>
      <p:pic>
        <p:nvPicPr>
          <p:cNvPr id="32776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932" y="2379304"/>
            <a:ext cx="884039" cy="70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7" name="Rectangle 8"/>
          <p:cNvSpPr>
            <a:spLocks/>
          </p:cNvSpPr>
          <p:nvPr/>
        </p:nvSpPr>
        <p:spPr bwMode="auto">
          <a:xfrm>
            <a:off x="6084420" y="3299847"/>
            <a:ext cx="1577098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687" dirty="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LQFP, QFP, TQFP</a:t>
            </a:r>
          </a:p>
        </p:txBody>
      </p:sp>
      <p:pic>
        <p:nvPicPr>
          <p:cNvPr id="32778" name="Picture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558" y="2535574"/>
            <a:ext cx="857250" cy="40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9" name="Rectangle 10"/>
          <p:cNvSpPr>
            <a:spLocks/>
          </p:cNvSpPr>
          <p:nvPr/>
        </p:nvSpPr>
        <p:spPr bwMode="auto">
          <a:xfrm>
            <a:off x="8589198" y="3299847"/>
            <a:ext cx="397545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687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QFN</a:t>
            </a:r>
          </a:p>
        </p:txBody>
      </p:sp>
      <p:pic>
        <p:nvPicPr>
          <p:cNvPr id="32780" name="Picture 1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275" y="2436230"/>
            <a:ext cx="1134070" cy="60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1" name="Rectangle 12"/>
          <p:cNvSpPr>
            <a:spLocks/>
          </p:cNvSpPr>
          <p:nvPr/>
        </p:nvSpPr>
        <p:spPr bwMode="auto">
          <a:xfrm>
            <a:off x="10321556" y="3299847"/>
            <a:ext cx="395942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687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BGA</a:t>
            </a:r>
          </a:p>
        </p:txBody>
      </p:sp>
      <p:sp>
        <p:nvSpPr>
          <p:cNvPr id="33805" name="AutoShape 13"/>
          <p:cNvSpPr>
            <a:spLocks/>
          </p:cNvSpPr>
          <p:nvPr/>
        </p:nvSpPr>
        <p:spPr bwMode="auto">
          <a:xfrm>
            <a:off x="629428" y="1487451"/>
            <a:ext cx="4690717" cy="517922"/>
          </a:xfrm>
          <a:prstGeom prst="roundRect">
            <a:avLst>
              <a:gd name="adj" fmla="val 25861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1687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Thru-Hole (TH)</a:t>
            </a:r>
          </a:p>
        </p:txBody>
      </p:sp>
      <p:sp>
        <p:nvSpPr>
          <p:cNvPr id="33806" name="AutoShape 14"/>
          <p:cNvSpPr>
            <a:spLocks/>
          </p:cNvSpPr>
          <p:nvPr/>
        </p:nvSpPr>
        <p:spPr bwMode="auto">
          <a:xfrm>
            <a:off x="6356775" y="1487451"/>
            <a:ext cx="4804172" cy="517922"/>
          </a:xfrm>
          <a:prstGeom prst="roundRect">
            <a:avLst>
              <a:gd name="adj" fmla="val 25861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1687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Surface Mount (SMT)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556" y="2389682"/>
            <a:ext cx="1258896" cy="1207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591" y="2308690"/>
            <a:ext cx="1423663" cy="1197214"/>
          </a:xfrm>
          <a:prstGeom prst="rect">
            <a:avLst/>
          </a:prstGeom>
        </p:spPr>
      </p:pic>
      <p:sp>
        <p:nvSpPr>
          <p:cNvPr id="27" name="Rectangle 6"/>
          <p:cNvSpPr>
            <a:spLocks/>
          </p:cNvSpPr>
          <p:nvPr/>
        </p:nvSpPr>
        <p:spPr bwMode="auto">
          <a:xfrm>
            <a:off x="2103612" y="3981068"/>
            <a:ext cx="759054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687" dirty="0" smtClean="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Resistor</a:t>
            </a:r>
            <a:endParaRPr lang="en-US" altLang="en-US" sz="1687" dirty="0">
              <a:solidFill>
                <a:schemeClr val="tx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8" name="Rectangle 6"/>
          <p:cNvSpPr>
            <a:spLocks/>
          </p:cNvSpPr>
          <p:nvPr/>
        </p:nvSpPr>
        <p:spPr bwMode="auto">
          <a:xfrm>
            <a:off x="3993259" y="3939005"/>
            <a:ext cx="931345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687" dirty="0" smtClean="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Capacitor</a:t>
            </a:r>
            <a:endParaRPr lang="en-US" altLang="en-US" sz="1687" dirty="0">
              <a:solidFill>
                <a:schemeClr val="tx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030" name="Picture 6" descr="Image result for smd capacitor siz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675" y="3815868"/>
            <a:ext cx="2706266" cy="296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8"/>
          <p:cNvSpPr>
            <a:spLocks/>
          </p:cNvSpPr>
          <p:nvPr/>
        </p:nvSpPr>
        <p:spPr bwMode="auto">
          <a:xfrm>
            <a:off x="6028923" y="4068816"/>
            <a:ext cx="1688091" cy="51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687" dirty="0" smtClean="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SMT Resistor and </a:t>
            </a:r>
            <a:br>
              <a:rPr lang="en-US" altLang="en-US" sz="1687" dirty="0" smtClean="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687" dirty="0" smtClean="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Capacitor Sizes</a:t>
            </a:r>
            <a:endParaRPr lang="en-US" altLang="en-US" sz="1687" dirty="0">
              <a:solidFill>
                <a:schemeClr val="tx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54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Creating a Schematic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2545" cy="4351338"/>
          </a:xfrm>
        </p:spPr>
        <p:txBody>
          <a:bodyPr/>
          <a:lstStyle/>
          <a:p>
            <a:pPr>
              <a:spcBef>
                <a:spcPts val="1687"/>
              </a:spcBef>
              <a:buSzPct val="171000"/>
              <a:buFont typeface="Trebuchet MS" panose="020B0603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Launch Eagle</a:t>
            </a:r>
          </a:p>
          <a:p>
            <a:pPr>
              <a:spcBef>
                <a:spcPts val="1687"/>
              </a:spcBef>
              <a:buSzPct val="171000"/>
              <a:buFont typeface="Trebuchet MS" panose="020B0603020202020204" pitchFamily="34" charset="0"/>
              <a:buChar char="•"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File</a:t>
            </a:r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 -&gt;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New</a:t>
            </a:r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 -&gt;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Project</a:t>
            </a:r>
            <a:endParaRPr lang="en-US" altLang="en-US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spcBef>
                <a:spcPts val="1687"/>
              </a:spcBef>
              <a:buSzPct val="171000"/>
              <a:buFont typeface="Trebuchet MS" panose="020B0603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Enter Project Name: “</a:t>
            </a:r>
            <a:r>
              <a:rPr lang="en-US" altLang="en-US" dirty="0" err="1">
                <a:latin typeface="Trebuchet MS" panose="020B0603020202020204" pitchFamily="34" charset="0"/>
                <a:sym typeface="Trebuchet MS" panose="020B0603020202020204" pitchFamily="34" charset="0"/>
              </a:rPr>
              <a:t>myfirstPCB</a:t>
            </a:r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”</a:t>
            </a:r>
          </a:p>
          <a:p>
            <a:pPr>
              <a:spcBef>
                <a:spcPts val="1687"/>
              </a:spcBef>
              <a:buSzPct val="171000"/>
              <a:buFont typeface="Trebuchet MS" panose="020B0603020202020204" pitchFamily="34" charset="0"/>
              <a:buChar char="•"/>
            </a:pPr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Active project is shown with a green light.</a:t>
            </a:r>
          </a:p>
          <a:p>
            <a:pPr>
              <a:spcBef>
                <a:spcPts val="1687"/>
              </a:spcBef>
              <a:buSzPct val="171000"/>
              <a:buFont typeface="Trebuchet MS" panose="020B0603020202020204" pitchFamily="34" charset="0"/>
              <a:buChar char="•"/>
            </a:pPr>
            <a:r>
              <a:rPr lang="en-US" altLang="en-US" dirty="0" smtClean="0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Right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Click Project </a:t>
            </a:r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-&gt;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" panose="02070309020205020404" pitchFamily="49" charset="0"/>
              </a:rPr>
              <a:t>New Schematic</a:t>
            </a:r>
            <a:endParaRPr lang="en-US" altLang="en-US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spcBef>
                <a:spcPts val="1687"/>
              </a:spcBef>
              <a:buSzPct val="171000"/>
              <a:buFont typeface="Trebuchet MS" panose="020B0603020202020204" pitchFamily="34" charset="0"/>
              <a:buChar char="•"/>
            </a:pPr>
            <a:endParaRPr lang="en-US" altLang="en-US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2050" name="Picture 2" descr="Image result for creating eagle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326" y="2078181"/>
            <a:ext cx="4288729" cy="27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7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Before we begin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181" y="1425575"/>
            <a:ext cx="6769894" cy="4653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Follow this link and download the repository:</a:t>
            </a:r>
          </a:p>
          <a:p>
            <a:pPr lvl="1"/>
            <a:r>
              <a:rPr lang="en-US" dirty="0" smtClean="0">
                <a:hlinkClick r:id="rId2"/>
              </a:rPr>
              <a:t>https://github.com/boppana113/Workshops</a:t>
            </a:r>
            <a:endParaRPr lang="en-US" dirty="0" smtClean="0"/>
          </a:p>
          <a:p>
            <a:pPr lvl="1"/>
            <a:r>
              <a:rPr lang="en-US" dirty="0" smtClean="0"/>
              <a:t>Unzip the .zip file</a:t>
            </a:r>
          </a:p>
          <a:p>
            <a:pPr lvl="1"/>
            <a:r>
              <a:rPr lang="en-US" dirty="0" smtClean="0"/>
              <a:t>Open the powerpoint for this workshop</a:t>
            </a:r>
          </a:p>
          <a:p>
            <a:pPr marL="0" indent="0">
              <a:buNone/>
            </a:pPr>
            <a:r>
              <a:rPr lang="en-US" dirty="0" smtClean="0"/>
              <a:t>Download AutoDesk Eagle if you have not already:</a:t>
            </a:r>
          </a:p>
          <a:p>
            <a:r>
              <a:rPr lang="en-US" dirty="0" smtClean="0">
                <a:hlinkClick r:id="rId3"/>
              </a:rPr>
              <a:t>https://www.autodesk.com/products/eagle/free-download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you do not have a computer, please let us know so we can provide you a computer with Eagle installed already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2" t="34479" r="12106" b="30208"/>
          <a:stretch/>
        </p:blipFill>
        <p:spPr>
          <a:xfrm>
            <a:off x="7653447" y="1425575"/>
            <a:ext cx="4212324" cy="29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ADXL 345: Reference Schematic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1" y="1437686"/>
            <a:ext cx="9692338" cy="4679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2163" y="3408266"/>
            <a:ext cx="179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Accelerometer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07036" y="3350101"/>
            <a:ext cx="179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Connector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7728" y="1803382"/>
            <a:ext cx="194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Bypass capacitors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9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Add ADXL 345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940" y="1825625"/>
            <a:ext cx="100481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8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Add 8-pin connectors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870" y="1690688"/>
            <a:ext cx="88502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9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Add 0.1uF capacitor (x2)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730" y="1825625"/>
            <a:ext cx="7762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92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Board Layers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752" y="1609057"/>
            <a:ext cx="61324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92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Design Rule Check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757" y="1825625"/>
            <a:ext cx="83344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08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ADXL 345: Reference Board Layout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839" y="1825625"/>
            <a:ext cx="5718321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103418"/>
            <a:ext cx="11707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ADXL 345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2008909" y="3288084"/>
            <a:ext cx="4206240" cy="6200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23554" y="4750543"/>
            <a:ext cx="4270664" cy="763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4315115"/>
            <a:ext cx="13308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Connectors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2732" y="2393078"/>
            <a:ext cx="1285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Capacitors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094669" y="2614252"/>
            <a:ext cx="2823695" cy="296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87742" y="2600680"/>
            <a:ext cx="5033494" cy="309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2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Order your PCB!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40782" cy="4351338"/>
          </a:xfrm>
        </p:spPr>
        <p:txBody>
          <a:bodyPr/>
          <a:lstStyle/>
          <a:p>
            <a:r>
              <a:rPr lang="en-US" dirty="0" err="1" smtClean="0"/>
              <a:t>Oshpark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https://oshpark.com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Standard service</a:t>
            </a:r>
          </a:p>
          <a:p>
            <a:pPr lvl="2"/>
            <a:r>
              <a:rPr lang="en-US" dirty="0" smtClean="0"/>
              <a:t>$5/in^2 with three board copies – 2 weeks fabrication </a:t>
            </a:r>
          </a:p>
          <a:p>
            <a:pPr lvl="1"/>
            <a:r>
              <a:rPr lang="en-US" dirty="0" smtClean="0"/>
              <a:t>Super-swift service</a:t>
            </a:r>
          </a:p>
          <a:p>
            <a:pPr lvl="2"/>
            <a:r>
              <a:rPr lang="en-US" dirty="0" smtClean="0"/>
              <a:t>10/in^2 with three boards – 3 day fabrication</a:t>
            </a:r>
          </a:p>
          <a:p>
            <a:r>
              <a:rPr lang="en-US" dirty="0" err="1" smtClean="0"/>
              <a:t>Thinkbox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thinkbox.case.edu/equipment/pcbrouter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7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General Advice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018" y="1690687"/>
            <a:ext cx="4904509" cy="44538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Design your board twice, print it once!</a:t>
            </a:r>
          </a:p>
          <a:p>
            <a:pPr lvl="1"/>
            <a:r>
              <a:rPr lang="en-US" dirty="0" smtClean="0"/>
              <a:t>Mistakes on your PCB can cost you precious time to fix.</a:t>
            </a:r>
          </a:p>
          <a:p>
            <a:pPr lvl="1"/>
            <a:r>
              <a:rPr lang="en-US" dirty="0" smtClean="0"/>
              <a:t>Making a board design more than once reduces the number of errors made and increases your efficiency at designing the board. </a:t>
            </a:r>
          </a:p>
          <a:p>
            <a:r>
              <a:rPr lang="en-US" dirty="0" smtClean="0"/>
              <a:t>Recheck the design rules</a:t>
            </a:r>
          </a:p>
          <a:p>
            <a:pPr lvl="1"/>
            <a:r>
              <a:rPr lang="en-US" dirty="0" smtClean="0"/>
              <a:t>Typically 8mils of clearance is ok (1mil = 1/1000</a:t>
            </a:r>
            <a:r>
              <a:rPr lang="en-US" baseline="30000" dirty="0" smtClean="0"/>
              <a:t>th</a:t>
            </a:r>
            <a:r>
              <a:rPr lang="en-US" dirty="0" smtClean="0"/>
              <a:t> of an inch) </a:t>
            </a:r>
            <a:endParaRPr lang="en-US" dirty="0"/>
          </a:p>
        </p:txBody>
      </p:sp>
      <p:sp>
        <p:nvSpPr>
          <p:cNvPr id="4" name="AutoShape 7"/>
          <p:cNvSpPr>
            <a:spLocks/>
          </p:cNvSpPr>
          <p:nvPr/>
        </p:nvSpPr>
        <p:spPr bwMode="auto">
          <a:xfrm>
            <a:off x="6120788" y="2887266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>
              <a:alpha val="50000"/>
            </a:schemeClr>
          </a:solidFill>
          <a:ln w="63500">
            <a:solidFill>
              <a:srgbClr val="00AAF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Place Components</a:t>
            </a:r>
          </a:p>
        </p:txBody>
      </p:sp>
      <p:sp>
        <p:nvSpPr>
          <p:cNvPr id="5" name="AutoShape 8"/>
          <p:cNvSpPr>
            <a:spLocks/>
          </p:cNvSpPr>
          <p:nvPr/>
        </p:nvSpPr>
        <p:spPr bwMode="auto">
          <a:xfrm>
            <a:off x="6120788" y="4110633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>
              <a:alpha val="50000"/>
            </a:schemeClr>
          </a:solidFill>
          <a:ln w="63500">
            <a:solidFill>
              <a:srgbClr val="00AAF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Route Traces</a:t>
            </a:r>
          </a:p>
        </p:txBody>
      </p:sp>
      <p:sp>
        <p:nvSpPr>
          <p:cNvPr id="6" name="AutoShape 9"/>
          <p:cNvSpPr>
            <a:spLocks/>
          </p:cNvSpPr>
          <p:nvPr/>
        </p:nvSpPr>
        <p:spPr bwMode="auto">
          <a:xfrm>
            <a:off x="9165811" y="5307211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>
              <a:alpha val="50000"/>
            </a:schemeClr>
          </a:solidFill>
          <a:ln w="63500">
            <a:solidFill>
              <a:srgbClr val="00AAF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Fab!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8799694" y="4557117"/>
            <a:ext cx="125015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10049850" y="2123778"/>
            <a:ext cx="0" cy="242441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8786300" y="2137172"/>
            <a:ext cx="127248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8786300" y="3342680"/>
            <a:ext cx="127248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11" name="Rectangle 14"/>
          <p:cNvSpPr>
            <a:spLocks/>
          </p:cNvSpPr>
          <p:nvPr/>
        </p:nvSpPr>
        <p:spPr bwMode="auto">
          <a:xfrm>
            <a:off x="10159239" y="3208404"/>
            <a:ext cx="844783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687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Iteration</a:t>
            </a:r>
          </a:p>
        </p:txBody>
      </p:sp>
      <p:sp>
        <p:nvSpPr>
          <p:cNvPr id="12" name="AutoShape 15"/>
          <p:cNvSpPr>
            <a:spLocks/>
          </p:cNvSpPr>
          <p:nvPr/>
        </p:nvSpPr>
        <p:spPr bwMode="auto">
          <a:xfrm>
            <a:off x="6120788" y="5307211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>
              <a:alpha val="50000"/>
            </a:schemeClr>
          </a:solidFill>
          <a:ln w="63500">
            <a:solidFill>
              <a:srgbClr val="00AAF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Generate Gerbers</a:t>
            </a:r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6120788" y="1690688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>
              <a:alpha val="50000"/>
            </a:schemeClr>
          </a:solidFill>
          <a:ln w="63500">
            <a:solidFill>
              <a:srgbClr val="00AAFD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Schematic Capture</a:t>
            </a:r>
          </a:p>
        </p:txBody>
      </p:sp>
    </p:spTree>
    <p:extLst>
      <p:ext uri="{BB962C8B-B14F-4D97-AF65-F5344CB8AC3E}">
        <p14:creationId xmlns:p14="http://schemas.microsoft.com/office/powerpoint/2010/main" val="2857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Where can I learn more?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Autodesk eagle: 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eagle.autodesk.com/eagle/documentation</a:t>
            </a:r>
            <a:endParaRPr lang="en-US" dirty="0" smtClean="0"/>
          </a:p>
          <a:p>
            <a:r>
              <a:rPr lang="en-US" dirty="0" smtClean="0"/>
              <a:t>Sparkfun: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www.sparkfun.com/EAGLE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Agenda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a Printed Circuit Board?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 to AutoDesk Eagle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an Accelerometer Breakout board</a:t>
            </a:r>
          </a:p>
          <a:p>
            <a:pPr lvl="1"/>
            <a:r>
              <a:rPr lang="en-US" dirty="0" smtClean="0"/>
              <a:t>Schematic Layout</a:t>
            </a:r>
          </a:p>
          <a:p>
            <a:pPr lvl="1"/>
            <a:r>
              <a:rPr lang="en-US" dirty="0" smtClean="0"/>
              <a:t>Board Layout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Order your PCB?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I learn more?</a:t>
            </a:r>
          </a:p>
        </p:txBody>
      </p:sp>
    </p:spTree>
    <p:extLst>
      <p:ext uri="{BB962C8B-B14F-4D97-AF65-F5344CB8AC3E}">
        <p14:creationId xmlns:p14="http://schemas.microsoft.com/office/powerpoint/2010/main" val="49605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What is a Printed Circuit Board (PCB)?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696691" cy="4351338"/>
          </a:xfrm>
        </p:spPr>
        <p:txBody>
          <a:bodyPr/>
          <a:lstStyle/>
          <a:p>
            <a:r>
              <a:rPr lang="en-US" dirty="0" smtClean="0"/>
              <a:t>PCBs mechanically support and connects electronic components together that are connected using conductive and insulated materials. </a:t>
            </a:r>
          </a:p>
          <a:p>
            <a:r>
              <a:rPr lang="en-US" dirty="0" smtClean="0"/>
              <a:t>Found in virtually all modern electronics from computers, mobile devices, and other gadgets</a:t>
            </a:r>
            <a:endParaRPr lang="en-US" dirty="0"/>
          </a:p>
        </p:txBody>
      </p:sp>
      <p:pic>
        <p:nvPicPr>
          <p:cNvPr id="2052" name="Picture 4" descr="Image result for printed circuit 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02" y="1825625"/>
            <a:ext cx="5677189" cy="43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1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2178" y="1937742"/>
            <a:ext cx="4268391" cy="32593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16389" name="Rectangle 4"/>
          <p:cNvSpPr>
            <a:spLocks/>
          </p:cNvSpPr>
          <p:nvPr/>
        </p:nvSpPr>
        <p:spPr bwMode="auto">
          <a:xfrm>
            <a:off x="7723436" y="5643739"/>
            <a:ext cx="1764907" cy="1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984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Photo from </a:t>
            </a:r>
            <a:r>
              <a:rPr lang="en-US" altLang="en-US" sz="984" u="sng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  <a:hlinkClick r:id="rId3"/>
              </a:rPr>
              <a:t>www.sparkfun.com</a:t>
            </a:r>
            <a:endParaRPr lang="en-US" altLang="en-US" sz="984" u="sng">
              <a:solidFill>
                <a:schemeClr val="tx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3328" y="2402086"/>
            <a:ext cx="3756050" cy="23395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16392" name="Rectangle 7"/>
          <p:cNvSpPr>
            <a:spLocks/>
          </p:cNvSpPr>
          <p:nvPr/>
        </p:nvSpPr>
        <p:spPr bwMode="auto">
          <a:xfrm>
            <a:off x="2768576" y="5643739"/>
            <a:ext cx="1889941" cy="1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984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Photo from </a:t>
            </a:r>
            <a:r>
              <a:rPr lang="en-US" altLang="en-US" sz="984" u="sng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  <a:hlinkClick r:id="rId3"/>
              </a:rPr>
              <a:t>hephaestusaudio.com</a:t>
            </a:r>
            <a:endParaRPr lang="en-US" altLang="en-US" sz="984" u="sng">
              <a:solidFill>
                <a:schemeClr val="tx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What is a Printed Circuit Board (PCB)?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25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PCB Layers: 1, 2 or more? </a:t>
            </a:r>
            <a:endParaRPr lang="en-US" b="1" dirty="0"/>
          </a:p>
        </p:txBody>
      </p:sp>
      <p:pic>
        <p:nvPicPr>
          <p:cNvPr id="6" name="Picture 2" descr="Image result for printed circuit layer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181600" cy="381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printed circuit layer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09" y="2038134"/>
            <a:ext cx="5181600" cy="202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3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1"/>
          <p:cNvSpPr>
            <a:spLocks/>
          </p:cNvSpPr>
          <p:nvPr/>
        </p:nvSpPr>
        <p:spPr bwMode="auto">
          <a:xfrm>
            <a:off x="2559843" y="3317378"/>
            <a:ext cx="7295555" cy="1294805"/>
          </a:xfrm>
          <a:prstGeom prst="roundRect">
            <a:avLst>
              <a:gd name="adj" fmla="val 10343"/>
            </a:avLst>
          </a:prstGeom>
          <a:solidFill>
            <a:srgbClr val="670003"/>
          </a:solidFill>
          <a:ln w="63500">
            <a:solidFill>
              <a:srgbClr val="AB1414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altLang="en-US" sz="2953"/>
          </a:p>
        </p:txBody>
      </p:sp>
      <p:sp>
        <p:nvSpPr>
          <p:cNvPr id="22532" name="AutoShape 4"/>
          <p:cNvSpPr>
            <a:spLocks/>
          </p:cNvSpPr>
          <p:nvPr/>
        </p:nvSpPr>
        <p:spPr bwMode="auto">
          <a:xfrm>
            <a:off x="2934891" y="3509367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63500">
            <a:solidFill>
              <a:srgbClr val="00AAF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Schematic </a:t>
            </a:r>
            <a:endParaRPr lang="en-US" sz="2531" dirty="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  <a:ea typeface="Trebuchet MS" charset="0"/>
              <a:cs typeface="Trebuchet MS" charset="0"/>
              <a:sym typeface="Trebuchet MS" charset="0"/>
            </a:endParaRPr>
          </a:p>
          <a:p>
            <a:pPr>
              <a:defRPr/>
            </a:pPr>
            <a:r>
              <a:rPr lang="en-US" sz="253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Layout</a:t>
            </a:r>
            <a:endParaRPr lang="en-US" sz="253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  <a:ea typeface="Trebuchet MS" charset="0"/>
              <a:cs typeface="Trebuchet MS" charset="0"/>
              <a:sym typeface="Trebuchet MS" charset="0"/>
            </a:endParaRPr>
          </a:p>
        </p:txBody>
      </p:sp>
      <p:sp>
        <p:nvSpPr>
          <p:cNvPr id="22533" name="AutoShape 5"/>
          <p:cNvSpPr>
            <a:spLocks/>
          </p:cNvSpPr>
          <p:nvPr/>
        </p:nvSpPr>
        <p:spPr bwMode="auto">
          <a:xfrm>
            <a:off x="6850558" y="3518295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63500">
            <a:solidFill>
              <a:srgbClr val="00AAF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Board </a:t>
            </a:r>
          </a:p>
          <a:p>
            <a:pPr>
              <a:defRPr/>
            </a:pPr>
            <a:r>
              <a:rPr lang="en-US" sz="253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Layout</a:t>
            </a:r>
            <a:endParaRPr lang="en-US" sz="253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  <a:ea typeface="Trebuchet MS" charset="0"/>
              <a:cs typeface="Trebuchet MS" charset="0"/>
              <a:sym typeface="Trebuchet MS" charset="0"/>
            </a:endParaRPr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4881563" y="2053828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63500">
            <a:solidFill>
              <a:srgbClr val="00AAF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812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Control Panel</a:t>
            </a:r>
          </a:p>
        </p:txBody>
      </p:sp>
      <p:sp>
        <p:nvSpPr>
          <p:cNvPr id="21515" name="Line 10"/>
          <p:cNvSpPr>
            <a:spLocks noChangeShapeType="1"/>
          </p:cNvSpPr>
          <p:nvPr/>
        </p:nvSpPr>
        <p:spPr bwMode="auto">
          <a:xfrm flipH="1">
            <a:off x="4229695" y="2973586"/>
            <a:ext cx="1955602" cy="4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21516" name="Line 11"/>
          <p:cNvSpPr>
            <a:spLocks noChangeShapeType="1"/>
          </p:cNvSpPr>
          <p:nvPr/>
        </p:nvSpPr>
        <p:spPr bwMode="auto">
          <a:xfrm>
            <a:off x="6194226" y="2982516"/>
            <a:ext cx="1696641" cy="48220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5631656" y="3955851"/>
            <a:ext cx="1129362" cy="13476"/>
          </a:xfrm>
          <a:prstGeom prst="line">
            <a:avLst/>
          </a:prstGeom>
          <a:noFill/>
          <a:ln w="38100"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prstDash val="solid"/>
            <a:round/>
            <a:headEnd type="stealth" w="med" len="med"/>
            <a:tailEnd type="stealth" w="med" len="med"/>
          </a:ln>
        </p:spPr>
        <p:txBody>
          <a:bodyPr/>
          <a:lstStyle/>
          <a:p>
            <a:pPr>
              <a:defRPr/>
            </a:pPr>
            <a:endParaRPr lang="en-US" sz="1266"/>
          </a:p>
        </p:txBody>
      </p:sp>
      <p:sp>
        <p:nvSpPr>
          <p:cNvPr id="21522" name="Rectangle 15"/>
          <p:cNvSpPr>
            <a:spLocks/>
          </p:cNvSpPr>
          <p:nvPr/>
        </p:nvSpPr>
        <p:spPr bwMode="auto">
          <a:xfrm>
            <a:off x="2453804" y="2937536"/>
            <a:ext cx="700000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1687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Project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946" y="37233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EAGLE: A CAD Tool for Designing a Board</a:t>
            </a:r>
            <a:endParaRPr lang="en-US" b="1" dirty="0"/>
          </a:p>
        </p:txBody>
      </p:sp>
      <p:sp>
        <p:nvSpPr>
          <p:cNvPr id="11" name="AutoShape 4"/>
          <p:cNvSpPr>
            <a:spLocks/>
          </p:cNvSpPr>
          <p:nvPr/>
        </p:nvSpPr>
        <p:spPr bwMode="auto">
          <a:xfrm>
            <a:off x="2979539" y="5511998"/>
            <a:ext cx="2652117" cy="89296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63500">
            <a:solidFill>
              <a:srgbClr val="00AAF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Add your components</a:t>
            </a:r>
            <a:endParaRPr lang="en-US" sz="253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  <a:ea typeface="Trebuchet MS" charset="0"/>
              <a:cs typeface="Trebuchet MS" charset="0"/>
              <a:sym typeface="Trebuchet MS" charset="0"/>
            </a:endParaRPr>
          </a:p>
        </p:txBody>
      </p:sp>
      <p:sp>
        <p:nvSpPr>
          <p:cNvPr id="12" name="AutoShape 4"/>
          <p:cNvSpPr>
            <a:spLocks/>
          </p:cNvSpPr>
          <p:nvPr/>
        </p:nvSpPr>
        <p:spPr bwMode="auto">
          <a:xfrm>
            <a:off x="6850557" y="5511998"/>
            <a:ext cx="2936381" cy="89296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63500">
            <a:solidFill>
              <a:srgbClr val="00AAF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Connect Everything together</a:t>
            </a:r>
            <a:endParaRPr lang="en-US" sz="253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  <a:ea typeface="Trebuchet MS" charset="0"/>
              <a:cs typeface="Trebuchet MS" charset="0"/>
              <a:sym typeface="Trebuchet MS" charset="0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3964779" y="4666877"/>
            <a:ext cx="21433" cy="75225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>
            <a:off x="7890867" y="4685964"/>
            <a:ext cx="21433" cy="75225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266"/>
          </a:p>
        </p:txBody>
      </p:sp>
    </p:spTree>
    <p:extLst>
      <p:ext uri="{BB962C8B-B14F-4D97-AF65-F5344CB8AC3E}">
        <p14:creationId xmlns:p14="http://schemas.microsoft.com/office/powerpoint/2010/main" val="13952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Schematic and Board Layout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2565441" y="1702378"/>
            <a:ext cx="2810885" cy="424728"/>
          </a:xfrm>
        </p:spPr>
        <p:txBody>
          <a:bodyPr/>
          <a:lstStyle/>
          <a:p>
            <a:pPr algn="ctr"/>
            <a:r>
              <a:rPr lang="en-US" dirty="0" smtClean="0"/>
              <a:t>Schematic Layout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511636" y="1681163"/>
            <a:ext cx="2625437" cy="424726"/>
          </a:xfrm>
        </p:spPr>
        <p:txBody>
          <a:bodyPr/>
          <a:lstStyle/>
          <a:p>
            <a:pPr algn="ctr"/>
            <a:r>
              <a:rPr lang="en-US" dirty="0" smtClean="0"/>
              <a:t>Board Layout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31282" y="2105887"/>
            <a:ext cx="2186144" cy="4206422"/>
          </a:xfrm>
          <a:prstGeom prst="rect">
            <a:avLst/>
          </a:prstGeom>
        </p:spPr>
      </p:pic>
      <p:pic>
        <p:nvPicPr>
          <p:cNvPr id="13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105888"/>
            <a:ext cx="5589483" cy="4206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719" y="2070220"/>
            <a:ext cx="2424995" cy="4242089"/>
          </a:xfrm>
          <a:prstGeom prst="rect">
            <a:avLst/>
          </a:prstGeom>
        </p:spPr>
      </p:pic>
      <p:sp>
        <p:nvSpPr>
          <p:cNvPr id="16" name="Text Placeholder 10"/>
          <p:cNvSpPr txBox="1">
            <a:spLocks/>
          </p:cNvSpPr>
          <p:nvPr/>
        </p:nvSpPr>
        <p:spPr>
          <a:xfrm>
            <a:off x="9256497" y="1645494"/>
            <a:ext cx="2625437" cy="4247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AutoShape 3"/>
          <p:cNvSpPr>
            <a:spLocks/>
          </p:cNvSpPr>
          <p:nvPr/>
        </p:nvSpPr>
        <p:spPr bwMode="auto">
          <a:xfrm>
            <a:off x="4704701" y="1842491"/>
            <a:ext cx="2205633" cy="892969"/>
          </a:xfrm>
          <a:prstGeom prst="roundRect">
            <a:avLst>
              <a:gd name="adj" fmla="val 15000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812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Device</a:t>
            </a:r>
          </a:p>
          <a:p>
            <a:pPr>
              <a:defRPr/>
            </a:pPr>
            <a:r>
              <a:rPr lang="en-US" sz="1687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Dev</a:t>
            </a:r>
          </a:p>
        </p:txBody>
      </p:sp>
      <p:sp>
        <p:nvSpPr>
          <p:cNvPr id="23556" name="AutoShape 4"/>
          <p:cNvSpPr>
            <a:spLocks/>
          </p:cNvSpPr>
          <p:nvPr/>
        </p:nvSpPr>
        <p:spPr bwMode="auto">
          <a:xfrm>
            <a:off x="2168669" y="1842491"/>
            <a:ext cx="2205633" cy="892969"/>
          </a:xfrm>
          <a:prstGeom prst="roundRect">
            <a:avLst>
              <a:gd name="adj" fmla="val 15000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812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Symbol</a:t>
            </a:r>
          </a:p>
          <a:p>
            <a:pPr>
              <a:defRPr/>
            </a:pPr>
            <a:r>
              <a:rPr lang="en-US" sz="1687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Sym</a:t>
            </a:r>
          </a:p>
        </p:txBody>
      </p:sp>
      <p:sp>
        <p:nvSpPr>
          <p:cNvPr id="23557" name="AutoShape 5"/>
          <p:cNvSpPr>
            <a:spLocks/>
          </p:cNvSpPr>
          <p:nvPr/>
        </p:nvSpPr>
        <p:spPr bwMode="auto">
          <a:xfrm>
            <a:off x="7222873" y="1842491"/>
            <a:ext cx="2205633" cy="892969"/>
          </a:xfrm>
          <a:prstGeom prst="roundRect">
            <a:avLst>
              <a:gd name="adj" fmla="val 15000"/>
            </a:avLst>
          </a:prstGeom>
          <a:solidFill>
            <a:srgbClr val="895505"/>
          </a:solidFill>
          <a:ln w="63500">
            <a:solidFill>
              <a:srgbClr val="E8900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812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Footprint</a:t>
            </a:r>
          </a:p>
          <a:p>
            <a:pPr>
              <a:defRPr/>
            </a:pPr>
            <a:r>
              <a:rPr lang="en-US" sz="1687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Pac</a:t>
            </a:r>
          </a:p>
        </p:txBody>
      </p:sp>
      <p:pic>
        <p:nvPicPr>
          <p:cNvPr id="225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43" y="3507486"/>
            <a:ext cx="1919882" cy="185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66" y="3262311"/>
            <a:ext cx="1857375" cy="208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35" y="252015"/>
            <a:ext cx="10515600" cy="1325563"/>
          </a:xfrm>
        </p:spPr>
        <p:txBody>
          <a:bodyPr/>
          <a:lstStyle/>
          <a:p>
            <a:r>
              <a:rPr lang="en-US" dirty="0" smtClean="0"/>
              <a:t>Symbol + Footprint + Device = Component</a:t>
            </a:r>
            <a:endParaRPr lang="en-US" dirty="0"/>
          </a:p>
        </p:txBody>
      </p:sp>
      <p:sp>
        <p:nvSpPr>
          <p:cNvPr id="20" name="AutoShape 4"/>
          <p:cNvSpPr>
            <a:spLocks/>
          </p:cNvSpPr>
          <p:nvPr/>
        </p:nvSpPr>
        <p:spPr bwMode="auto">
          <a:xfrm>
            <a:off x="1836320" y="6019286"/>
            <a:ext cx="2915896" cy="44878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63500">
            <a:solidFill>
              <a:srgbClr val="00AAF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defRPr/>
            </a:pPr>
            <a:r>
              <a:rPr lang="en-US" sz="253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Schematic </a:t>
            </a:r>
            <a:r>
              <a:rPr lang="en-US" sz="253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Capture</a:t>
            </a:r>
            <a:endParaRPr lang="en-US" sz="253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  <a:ea typeface="Trebuchet MS" charset="0"/>
              <a:cs typeface="Trebuchet MS" charset="0"/>
              <a:sym typeface="Trebuchet MS" charset="0"/>
            </a:endParaRPr>
          </a:p>
        </p:txBody>
      </p:sp>
      <p:sp>
        <p:nvSpPr>
          <p:cNvPr id="21" name="AutoShape 5"/>
          <p:cNvSpPr>
            <a:spLocks/>
          </p:cNvSpPr>
          <p:nvPr/>
        </p:nvSpPr>
        <p:spPr bwMode="auto">
          <a:xfrm>
            <a:off x="7222872" y="6019286"/>
            <a:ext cx="2205633" cy="44878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63500">
            <a:solidFill>
              <a:srgbClr val="00AAF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53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Trebuchet MS" charset="0"/>
                <a:cs typeface="Trebuchet MS" charset="0"/>
                <a:sym typeface="Trebuchet MS" charset="0"/>
              </a:rPr>
              <a:t>Layout</a:t>
            </a:r>
          </a:p>
        </p:txBody>
      </p:sp>
      <p:sp>
        <p:nvSpPr>
          <p:cNvPr id="24" name="AutoShape 8"/>
          <p:cNvSpPr>
            <a:spLocks/>
          </p:cNvSpPr>
          <p:nvPr/>
        </p:nvSpPr>
        <p:spPr bwMode="auto">
          <a:xfrm rot="16200000">
            <a:off x="2980539" y="5476941"/>
            <a:ext cx="581891" cy="356727"/>
          </a:xfrm>
          <a:prstGeom prst="leftRightArrow">
            <a:avLst>
              <a:gd name="adj1" fmla="val 32000"/>
              <a:gd name="adj2" fmla="val 43990"/>
            </a:avLst>
          </a:prstGeom>
          <a:solidFill>
            <a:srgbClr val="7B8FA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altLang="en-US" sz="2953"/>
          </a:p>
        </p:txBody>
      </p:sp>
      <p:sp>
        <p:nvSpPr>
          <p:cNvPr id="25" name="AutoShape 8"/>
          <p:cNvSpPr>
            <a:spLocks/>
          </p:cNvSpPr>
          <p:nvPr/>
        </p:nvSpPr>
        <p:spPr bwMode="auto">
          <a:xfrm rot="16200000">
            <a:off x="2980539" y="3038177"/>
            <a:ext cx="581891" cy="356727"/>
          </a:xfrm>
          <a:prstGeom prst="leftRightArrow">
            <a:avLst>
              <a:gd name="adj1" fmla="val 32000"/>
              <a:gd name="adj2" fmla="val 43990"/>
            </a:avLst>
          </a:prstGeom>
          <a:solidFill>
            <a:srgbClr val="7B8FA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altLang="en-US" sz="2953"/>
          </a:p>
        </p:txBody>
      </p:sp>
      <p:sp>
        <p:nvSpPr>
          <p:cNvPr id="26" name="AutoShape 8"/>
          <p:cNvSpPr>
            <a:spLocks/>
          </p:cNvSpPr>
          <p:nvPr/>
        </p:nvSpPr>
        <p:spPr bwMode="auto">
          <a:xfrm rot="16200000">
            <a:off x="7926611" y="5476941"/>
            <a:ext cx="581891" cy="356727"/>
          </a:xfrm>
          <a:prstGeom prst="leftRightArrow">
            <a:avLst>
              <a:gd name="adj1" fmla="val 32000"/>
              <a:gd name="adj2" fmla="val 43990"/>
            </a:avLst>
          </a:prstGeom>
          <a:solidFill>
            <a:srgbClr val="7B8FA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altLang="en-US" sz="2953"/>
          </a:p>
        </p:txBody>
      </p:sp>
      <p:sp>
        <p:nvSpPr>
          <p:cNvPr id="27" name="AutoShape 8"/>
          <p:cNvSpPr>
            <a:spLocks/>
          </p:cNvSpPr>
          <p:nvPr/>
        </p:nvSpPr>
        <p:spPr bwMode="auto">
          <a:xfrm rot="16200000">
            <a:off x="7973626" y="2808019"/>
            <a:ext cx="501848" cy="356727"/>
          </a:xfrm>
          <a:prstGeom prst="leftRightArrow">
            <a:avLst>
              <a:gd name="adj1" fmla="val 32000"/>
              <a:gd name="adj2" fmla="val 43990"/>
            </a:avLst>
          </a:prstGeom>
          <a:solidFill>
            <a:srgbClr val="7B8FA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altLang="en-US" sz="2953"/>
          </a:p>
        </p:txBody>
      </p:sp>
      <p:sp>
        <p:nvSpPr>
          <p:cNvPr id="28" name="AutoShape 8"/>
          <p:cNvSpPr>
            <a:spLocks/>
          </p:cNvSpPr>
          <p:nvPr/>
        </p:nvSpPr>
        <p:spPr bwMode="auto">
          <a:xfrm>
            <a:off x="4659754" y="3988379"/>
            <a:ext cx="2295525" cy="892969"/>
          </a:xfrm>
          <a:prstGeom prst="leftRightArrow">
            <a:avLst>
              <a:gd name="adj1" fmla="val 32000"/>
              <a:gd name="adj2" fmla="val 43990"/>
            </a:avLst>
          </a:prstGeom>
          <a:solidFill>
            <a:srgbClr val="7B8FA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altLang="en-US" sz="2953"/>
          </a:p>
        </p:txBody>
      </p:sp>
    </p:spTree>
    <p:extLst>
      <p:ext uri="{BB962C8B-B14F-4D97-AF65-F5344CB8AC3E}">
        <p14:creationId xmlns:p14="http://schemas.microsoft.com/office/powerpoint/2010/main" val="159023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</TotalTime>
  <Words>597</Words>
  <Application>Microsoft Office PowerPoint</Application>
  <PresentationFormat>Widescreen</PresentationFormat>
  <Paragraphs>125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Gill Sans</vt:lpstr>
      <vt:lpstr>Trebuchet MS</vt:lpstr>
      <vt:lpstr>ヒラギノ角ゴ ProN W3</vt:lpstr>
      <vt:lpstr>Office Theme</vt:lpstr>
      <vt:lpstr>Printed Circuit Board Design on AutoDesk Eagle</vt:lpstr>
      <vt:lpstr>Before we begin</vt:lpstr>
      <vt:lpstr>Agenda</vt:lpstr>
      <vt:lpstr>What is a Printed Circuit Board (PCB)?</vt:lpstr>
      <vt:lpstr>What is a Printed Circuit Board (PCB)?</vt:lpstr>
      <vt:lpstr>PCB Layers: 1, 2 or more? </vt:lpstr>
      <vt:lpstr>EAGLE: A CAD Tool for Designing a Board</vt:lpstr>
      <vt:lpstr>Schematic and Board Layout</vt:lpstr>
      <vt:lpstr>Symbol + Footprint + Device = Component</vt:lpstr>
      <vt:lpstr>Example PCB Design: IntelliSleeve</vt:lpstr>
      <vt:lpstr>Schematic: IntelliSleeve</vt:lpstr>
      <vt:lpstr>Example PCB Design: NRF52 SoC with Bluetooth Antenna Breakout</vt:lpstr>
      <vt:lpstr>Stuff I need to get started</vt:lpstr>
      <vt:lpstr>Design an Accelerometer Breakout</vt:lpstr>
      <vt:lpstr>How does an accelerometer work?</vt:lpstr>
      <vt:lpstr>How does ADXL 345 send acceleration data? </vt:lpstr>
      <vt:lpstr>Add Libraries to Eagle</vt:lpstr>
      <vt:lpstr>Component Terminology</vt:lpstr>
      <vt:lpstr>Creating a Schematic</vt:lpstr>
      <vt:lpstr>ADXL 345: Reference Schematic</vt:lpstr>
      <vt:lpstr>Add ADXL 345</vt:lpstr>
      <vt:lpstr>Add 8-pin connectors</vt:lpstr>
      <vt:lpstr>Add 0.1uF capacitor (x2)</vt:lpstr>
      <vt:lpstr>Board Layers</vt:lpstr>
      <vt:lpstr>Design Rule Check</vt:lpstr>
      <vt:lpstr>ADXL 345: Reference Board Layout</vt:lpstr>
      <vt:lpstr>Order your PCB!</vt:lpstr>
      <vt:lpstr>General Advice</vt:lpstr>
      <vt:lpstr>Where can I learn more?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Sriram Boppana</dc:creator>
  <cp:lastModifiedBy>thinkbox05</cp:lastModifiedBy>
  <cp:revision>69</cp:revision>
  <dcterms:created xsi:type="dcterms:W3CDTF">2018-01-10T01:32:43Z</dcterms:created>
  <dcterms:modified xsi:type="dcterms:W3CDTF">2018-02-20T19:59:10Z</dcterms:modified>
</cp:coreProperties>
</file>